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4"/>
  </p:notesMasterIdLst>
  <p:handoutMasterIdLst>
    <p:handoutMasterId r:id="rId25"/>
  </p:handoutMasterIdLst>
  <p:sldIdLst>
    <p:sldId id="293" r:id="rId10"/>
    <p:sldId id="294" r:id="rId11"/>
    <p:sldId id="312" r:id="rId12"/>
    <p:sldId id="313" r:id="rId13"/>
    <p:sldId id="314" r:id="rId14"/>
    <p:sldId id="315" r:id="rId15"/>
    <p:sldId id="307" r:id="rId16"/>
    <p:sldId id="308" r:id="rId17"/>
    <p:sldId id="311" r:id="rId18"/>
    <p:sldId id="316" r:id="rId19"/>
    <p:sldId id="317" r:id="rId20"/>
    <p:sldId id="318" r:id="rId21"/>
    <p:sldId id="298" r:id="rId22"/>
    <p:sldId id="319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8A8E-21E8-A350-1E60-C914625439CE}" v="1750" dt="2022-12-12T20:39:02.757"/>
    <p1510:client id="{B973C3FB-454A-E98A-239E-7E2A820635DD}" v="37" dt="2022-12-12T15:49:3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6327" autoAdjust="0"/>
  </p:normalViewPr>
  <p:slideViewPr>
    <p:cSldViewPr snapToGrid="0">
      <p:cViewPr varScale="1">
        <p:scale>
          <a:sx n="115" d="100"/>
          <a:sy n="115" d="100"/>
        </p:scale>
        <p:origin x="640" y="19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04" r:id="rId2"/>
    <p:sldLayoutId id="2147483803" r:id="rId3"/>
    <p:sldLayoutId id="2147483799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6634" y="3496385"/>
            <a:ext cx="6753633" cy="1794157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BE0CD-C327-21A5-22DB-CD7DC3A00A38}"/>
              </a:ext>
            </a:extLst>
          </p:cNvPr>
          <p:cNvSpPr txBox="1">
            <a:spLocks/>
          </p:cNvSpPr>
          <p:nvPr/>
        </p:nvSpPr>
        <p:spPr>
          <a:xfrm>
            <a:off x="9530404" y="5182331"/>
            <a:ext cx="2757769" cy="13484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Advisors:</a:t>
            </a:r>
          </a:p>
          <a:p>
            <a:r>
              <a:rPr lang="en-US" sz="1800" dirty="0"/>
              <a:t>Dov Kruger</a:t>
            </a:r>
          </a:p>
          <a:p>
            <a:r>
              <a:rPr lang="en-US" sz="1800" dirty="0"/>
              <a:t>Raghav Daga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Each line is a node, so we use about an order of magnitude lower number of nodes.</a:t>
            </a:r>
          </a:p>
          <a:p>
            <a:r>
              <a:rPr lang="en-IN" dirty="0"/>
              <a:t>Ropes are binary trees. The depth cannot be controlled.</a:t>
            </a:r>
          </a:p>
          <a:p>
            <a:r>
              <a:rPr lang="en-IN" dirty="0"/>
              <a:t>Chain can be higher order trees, leading to very fat tree structures.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Issues, TODO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0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Assumption: Each word in English language is 8-10 char. Average line length is 8-10 words.</a:t>
            </a:r>
          </a:p>
          <a:p>
            <a:r>
              <a:rPr lang="en-IN" dirty="0"/>
              <a:t>String Size= N characters</a:t>
            </a:r>
          </a:p>
          <a:p>
            <a:r>
              <a:rPr lang="en-IN" dirty="0"/>
              <a:t>Rope- n nodes</a:t>
            </a:r>
          </a:p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 with n nodes (n is diff for rope and chain)</a:t>
            </a:r>
          </a:p>
          <a:p>
            <a:r>
              <a:rPr lang="en-IN" dirty="0"/>
              <a:t>Example: 100MB text file</a:t>
            </a:r>
            <a:br>
              <a:rPr lang="en-US" dirty="0"/>
            </a:br>
            <a:r>
              <a:rPr lang="en-IN" dirty="0"/>
              <a:t>1 char = 1 byte</a:t>
            </a:r>
            <a:br>
              <a:rPr lang="en-IN" dirty="0"/>
            </a:br>
            <a:r>
              <a:rPr lang="en-IN" dirty="0"/>
              <a:t>1MB = 1 millions char</a:t>
            </a:r>
            <a:br>
              <a:rPr lang="en-IN" dirty="0"/>
            </a:br>
            <a:r>
              <a:rPr lang="en-IN" dirty="0"/>
              <a:t>100MB = 100 million char/ 10 million words/ 1 million lines.</a:t>
            </a:r>
          </a:p>
          <a:p>
            <a:r>
              <a:rPr lang="en-US" dirty="0"/>
              <a:t>#nodes_rope ~ 10 million, #nodes_chain ~ 1 million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Complexity Analysis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028C07-081D-E783-18CB-90F2C3B1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5498"/>
              </p:ext>
            </p:extLst>
          </p:nvPr>
        </p:nvGraphicFramePr>
        <p:xfrm>
          <a:off x="1250710" y="4143349"/>
          <a:ext cx="8612768" cy="163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192">
                  <a:extLst>
                    <a:ext uri="{9D8B030D-6E8A-4147-A177-3AD203B41FA5}">
                      <a16:colId xmlns:a16="http://schemas.microsoft.com/office/drawing/2014/main" val="2430783354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389381761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1403796789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634733862"/>
                    </a:ext>
                  </a:extLst>
                </a:gridCol>
              </a:tblGrid>
              <a:tr h="4079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31022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Insert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82708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Delete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1095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9C014-F0FA-45EC-AFCB-B1D95991B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2D5F-9C8E-4744-8B54-A8A79D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918B-8FE6-45D7-A295-E62A745F6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889399" y="5140333"/>
            <a:ext cx="2082209" cy="1104044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77937" y="2013431"/>
            <a:ext cx="3887106" cy="1794513"/>
          </a:xfrm>
        </p:spPr>
        <p:txBody>
          <a:bodyPr lIns="91440" tIns="45720" rIns="91440" bIns="45720" anchor="t"/>
          <a:lstStyle/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7105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The String Class:</a:t>
            </a:r>
            <a:br>
              <a:rPr lang="en-IN" dirty="0"/>
            </a:br>
            <a:r>
              <a:rPr lang="en-IN" dirty="0"/>
              <a:t>-  Array based object for streaming char</a:t>
            </a:r>
            <a:br>
              <a:rPr lang="en-IN" dirty="0"/>
            </a:br>
            <a:r>
              <a:rPr lang="en-IN" dirty="0"/>
              <a:t>- Insertion becomes a problem for large objects</a:t>
            </a:r>
          </a:p>
          <a:p>
            <a:r>
              <a:rPr lang="en-IN" dirty="0"/>
              <a:t>Chain is an efficient tree structure for reading extremely large files.</a:t>
            </a:r>
          </a:p>
          <a:p>
            <a:r>
              <a:rPr lang="en-IN" dirty="0"/>
              <a:t>Chain is a hybrid concept by Prof. Dov Kruger.</a:t>
            </a:r>
          </a:p>
          <a:p>
            <a:r>
              <a:rPr lang="en-IN" dirty="0"/>
              <a:t> Leaves of the tree are lines, and each individual line is a conventional string.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Structure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Check space in </a:t>
            </a:r>
            <a:br>
              <a:rPr lang="en-IN" dirty="0"/>
            </a:br>
            <a:r>
              <a:rPr lang="en-IN" dirty="0"/>
              <a:t>Internal1</a:t>
            </a:r>
          </a:p>
          <a:p>
            <a:r>
              <a:rPr lang="en-IN" dirty="0"/>
              <a:t>Split Internal1</a:t>
            </a:r>
          </a:p>
          <a:p>
            <a:r>
              <a:rPr lang="en-IN" dirty="0"/>
              <a:t>Insert at pos1</a:t>
            </a:r>
          </a:p>
          <a:p>
            <a:r>
              <a:rPr lang="en-IN" dirty="0"/>
              <a:t>Shift everything to </a:t>
            </a:r>
            <a:br>
              <a:rPr lang="en-IN" dirty="0"/>
            </a:br>
            <a:r>
              <a:rPr lang="en-IN" dirty="0"/>
              <a:t>right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start</a:t>
            </a:r>
            <a:endParaRPr lang="en-US" dirty="0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BFF53B3-BDA6-194E-CBCB-DAFEB41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8" y="49068"/>
            <a:ext cx="8765029" cy="6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Insert 10 lines at </a:t>
            </a:r>
            <a:r>
              <a:rPr lang="en-IN" dirty="0" err="1"/>
              <a:t>pos</a:t>
            </a:r>
            <a:r>
              <a:rPr lang="en-IN" dirty="0"/>
              <a:t>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middle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B93358-43A9-23F5-8CF8-B4C13ECD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42" y="52733"/>
            <a:ext cx="6824588" cy="63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Base Struct: refer.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Delete-1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4E9AF32-9A94-748C-7660-4BF864A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1" y="3604"/>
            <a:ext cx="8175711" cy="643384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44288D-6B62-2A17-7C38-EB4FD0E1A5E3}"/>
              </a:ext>
            </a:extLst>
          </p:cNvPr>
          <p:cNvSpPr txBox="1">
            <a:spLocks/>
          </p:cNvSpPr>
          <p:nvPr/>
        </p:nvSpPr>
        <p:spPr>
          <a:xfrm>
            <a:off x="44226" y="588177"/>
            <a:ext cx="12083547" cy="56737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Delete 5 lines at </a:t>
            </a:r>
            <a:r>
              <a:rPr lang="en-IN" dirty="0" err="1"/>
              <a:t>pos</a:t>
            </a:r>
            <a:r>
              <a:rPr lang="en-IN" dirty="0"/>
              <a:t> 40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81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Delete-2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9513E2D-6462-E94C-B4FC-53636F9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24" y="48420"/>
            <a:ext cx="8175712" cy="6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8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New concept by Professor Dov Kruger</a:t>
            </a:r>
          </a:p>
          <a:p>
            <a:r>
              <a:rPr lang="en-IN" dirty="0"/>
              <a:t>Ropes: Boehm and Russ </a:t>
            </a:r>
          </a:p>
          <a:p>
            <a:r>
              <a:rPr lang="en-IN" dirty="0"/>
              <a:t>Binary tree</a:t>
            </a:r>
          </a:p>
          <a:p>
            <a:r>
              <a:rPr lang="en-IN" dirty="0"/>
              <a:t>Leaf nodes hold strings</a:t>
            </a:r>
          </a:p>
          <a:p>
            <a:r>
              <a:rPr lang="en-IN" dirty="0"/>
              <a:t>Internal Nodes hold length</a:t>
            </a:r>
            <a:br>
              <a:rPr lang="en-IN" dirty="0"/>
            </a:br>
            <a:r>
              <a:rPr lang="en-IN" dirty="0"/>
              <a:t>of the strings to the left</a:t>
            </a:r>
          </a:p>
          <a:p>
            <a:r>
              <a:rPr lang="en-IN" dirty="0"/>
              <a:t>Sample rope:</a:t>
            </a:r>
            <a:br>
              <a:rPr lang="en-IN" dirty="0"/>
            </a:br>
            <a:r>
              <a:rPr lang="en-IN" dirty="0"/>
              <a:t>(image: </a:t>
            </a:r>
            <a:r>
              <a:rPr lang="en-IN" dirty="0" err="1"/>
              <a:t>wikipedia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/>
              <a:t>String: Hello my name is Simon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4AB3AB1-4B64-C0CE-8A16-70C0F3F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13" y="1205170"/>
            <a:ext cx="8046349" cy="37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1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39144</TotalTime>
  <Words>357</Words>
  <Application>Microsoft Office PowerPoint</Application>
  <PresentationFormat>Custom</PresentationFormat>
  <Paragraphs>29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Problem Statement</vt:lpstr>
      <vt:lpstr>Structure</vt:lpstr>
      <vt:lpstr>Insert start</vt:lpstr>
      <vt:lpstr>Insert middle</vt:lpstr>
      <vt:lpstr>Base Struct: refer.</vt:lpstr>
      <vt:lpstr>Delete-1</vt:lpstr>
      <vt:lpstr>Delete-2</vt:lpstr>
      <vt:lpstr>Literature</vt:lpstr>
      <vt:lpstr>How are we different?</vt:lpstr>
      <vt:lpstr>Progress</vt:lpstr>
      <vt:lpstr>Complexity Analysis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ravisoni.sgrl@gmail.com</cp:lastModifiedBy>
  <cp:revision>1457</cp:revision>
  <cp:lastPrinted>2016-08-09T14:57:31Z</cp:lastPrinted>
  <dcterms:created xsi:type="dcterms:W3CDTF">2013-11-01T14:42:31Z</dcterms:created>
  <dcterms:modified xsi:type="dcterms:W3CDTF">2022-12-12T20:39:28Z</dcterms:modified>
</cp:coreProperties>
</file>